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8FE04-4B80-4CD8-97C1-C43F07985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9E8391-89B1-4EFE-A25E-46AC215DEE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8178D-282A-45A1-96DE-8AF713CAE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8523-588C-497A-BC4E-EC006713A59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D612C-1711-4F76-91D9-9B745B751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41E82-8F77-4739-85A3-4522940E3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79EA-FEAE-415C-8305-03AAE849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70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7A1AE-D0AB-419D-9E06-54A3AECFD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948977-523F-4069-8393-500E9231AB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38B76-AE49-4F95-B79B-888B3FF5C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8523-588C-497A-BC4E-EC006713A59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C7A9D-4F5C-40A1-BCCA-8F5809090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1F38A-81E6-4167-91F8-C651511E7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79EA-FEAE-415C-8305-03AAE849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90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61A10D-8469-4BDF-86A8-04ED41DBF4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F93FA4-D371-40C8-BA6E-A0C7351344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2A255-DC70-45E3-936A-6641AE5BC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8523-588C-497A-BC4E-EC006713A59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16B58-B566-4935-A1AC-E302B9A30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E32D4-31DF-4EBD-8468-67FDAD0C3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79EA-FEAE-415C-8305-03AAE849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497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60C70-1387-4652-8782-1C99F0E7B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4C294-80C1-4C90-8706-3F1C7C4BD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FC3DC-E183-4162-8A80-934A3FB9C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8523-588C-497A-BC4E-EC006713A59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9C6B8-7ADA-4111-A19F-5625ADEA4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2E77A5-E763-47F0-B374-FAC95600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79EA-FEAE-415C-8305-03AAE849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2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D4705-25E4-420B-B5F5-B975558CC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FFE2A2-30D4-40F2-83CB-C50F81FC65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C014D-FA06-41DF-9525-A84EBBB70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8523-588C-497A-BC4E-EC006713A59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61480-D432-4754-86EC-7A98AC67A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299BC7-727E-42AE-886A-FE1589888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79EA-FEAE-415C-8305-03AAE849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92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0628F-C2DF-47A1-A29F-D5EB51733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D542C-37D3-4BAD-BC81-4110D0F9CB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D5A03B-6DBA-4BC2-8958-D837E8E261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AB1445-3F94-4141-B4AF-896BAECA7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8523-588C-497A-BC4E-EC006713A59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10F58-1EBB-45B5-AB16-B604DCD66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C00A3E-FFDB-4F83-8462-B25A2AE6F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79EA-FEAE-415C-8305-03AAE849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6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8A564-8DAF-44A1-ADA2-A8C21B1CB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0D486-C6EC-45EA-9DE7-1C6F8C53B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A20208-E1C9-432C-9F90-4FCEE1265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520146-BA5B-4FF2-9DC8-9989C3DC0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548F63-6136-4D97-ABFD-74CE2F2012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7A544-4062-45B7-9A0D-DD4D5FD91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8523-588C-497A-BC4E-EC006713A59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50856F-2CC5-4715-91B0-4FC00C018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F2E302-04DC-42F4-BE1C-85A4A03E5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79EA-FEAE-415C-8305-03AAE849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56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8E1FF-4D99-4503-BB14-F538D7AD7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F597C0-45A0-4535-A1C8-5CB92E042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8523-588C-497A-BC4E-EC006713A59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BEB450-505A-4CE6-AEBF-6628E5420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C25825-730F-441D-8EA6-292E0154E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79EA-FEAE-415C-8305-03AAE849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4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027C6-25B9-46F0-AF83-E7242D3FA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8523-588C-497A-BC4E-EC006713A59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6E403D-87BB-4C30-BBB8-5C55BCA9C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88081-5BE5-4A2A-9F22-A3C9F616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79EA-FEAE-415C-8305-03AAE849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649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9AF41-855F-4B66-971A-35121C1F5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0D419-627A-4BE3-A3D8-126A9BF58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8A6039-F309-42D0-BF8D-7EDEB7EB5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291137-C706-4091-8C14-F3F79D8AD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8523-588C-497A-BC4E-EC006713A59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ED1A3E-6EB0-4CB9-8EC1-30978CB2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DD67D7-B94F-481F-B0A8-B4313304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79EA-FEAE-415C-8305-03AAE849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11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B9837-0295-47B8-9F3E-C98805632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77A013-8616-4E52-836B-3C4D028CFC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56FC0-8021-4B6D-833A-7CDF39B91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B1EEDC-1D8F-43E5-BF63-5CCA026B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88523-588C-497A-BC4E-EC006713A59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C9136-C852-433B-8C7D-AA0C30EF6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8E0723-A5EA-42A9-844B-0228A8902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279EA-FEAE-415C-8305-03AAE849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327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E157BA-E94D-44D5-9841-04F9C5694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9A0E2-6801-487D-9973-246F787AD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5FE33-1E1B-4994-8AB1-CA9FFF8D95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88523-588C-497A-BC4E-EC006713A59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53DD73-3945-47EB-BCC1-E9305FC9E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FC5E6-987F-48F9-BA06-09E1721B97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279EA-FEAE-415C-8305-03AAE849E7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eric.univ-lyon2.fr/~ricco/tanagra/en/tanagra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nalyticsinsight.net/the-top-10-data-mining-tools-of-2018/" TargetMode="External"/><Relationship Id="rId2" Type="http://schemas.openxmlformats.org/officeDocument/2006/relationships/hyperlink" Target="https://www.softwaretestinghelp.com/data-mining-tool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uru99.com/best-data-mining-tool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rapidminer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cs.waikato.ac.nz/ml/weka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knim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orange.biolab.si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ahout.apache.org/" TargetMode="External"/><Relationship Id="rId2" Type="http://schemas.openxmlformats.org/officeDocument/2006/relationships/hyperlink" Target="https://www.apach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sisense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microsoft.com/en-us/previous-versions/sql/sql-server-data-tools/hh272686(v=vs.103)?redirectedfrom=MSD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49256-F882-42DC-B91F-3AD0E11C4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9988" y="255097"/>
            <a:ext cx="9144000" cy="2387600"/>
          </a:xfrm>
        </p:spPr>
        <p:txBody>
          <a:bodyPr/>
          <a:lstStyle/>
          <a:p>
            <a:r>
              <a:rPr lang="en-US" b="1" dirty="0"/>
              <a:t>Top Data Mining Tools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E5CD4-87A8-449D-8847-E69B954854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CSCE 566</a:t>
            </a:r>
          </a:p>
          <a:p>
            <a:r>
              <a:rPr lang="en-US" b="1" dirty="0"/>
              <a:t>Spring 2020</a:t>
            </a:r>
          </a:p>
        </p:txBody>
      </p:sp>
    </p:spTree>
    <p:extLst>
      <p:ext uri="{BB962C8B-B14F-4D97-AF65-F5344CB8AC3E}">
        <p14:creationId xmlns:p14="http://schemas.microsoft.com/office/powerpoint/2010/main" val="4139656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1DF18-2713-45C1-80B6-9307D2F53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#8: Tanagra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E5EC5-A40F-4918-9D95-13B1242FBC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482633" cy="4351338"/>
          </a:xfrm>
        </p:spPr>
        <p:txBody>
          <a:bodyPr>
            <a:normAutofit/>
          </a:bodyPr>
          <a:lstStyle/>
          <a:p>
            <a:r>
              <a:rPr lang="en-US" dirty="0"/>
              <a:t>a free to use data mining tool for study and research purposes. </a:t>
            </a:r>
          </a:p>
          <a:p>
            <a:r>
              <a:rPr lang="en-US" dirty="0"/>
              <a:t>It offers various data mining methods from statistical learning, data analysis, and machine learning.</a:t>
            </a:r>
          </a:p>
          <a:p>
            <a:r>
              <a:rPr lang="en-US" b="1" dirty="0"/>
              <a:t>Features: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Offers easy to use data mining software for researcher and  students</a:t>
            </a:r>
          </a:p>
          <a:p>
            <a:pPr marL="0" indent="0">
              <a:buNone/>
            </a:pPr>
            <a:r>
              <a:rPr lang="en-US" dirty="0"/>
              <a:t>	It allows the user to add their data mining methods</a:t>
            </a:r>
          </a:p>
          <a:p>
            <a:r>
              <a:rPr lang="en-US" dirty="0"/>
              <a:t>Link: </a:t>
            </a:r>
            <a:r>
              <a:rPr lang="en-US" dirty="0">
                <a:hlinkClick r:id="rId2"/>
              </a:rPr>
              <a:t>https://eric.univ-lyon2.fr/~ricco/tanagra/en/tanagra.html</a:t>
            </a:r>
            <a:br>
              <a:rPr lang="en-US" dirty="0"/>
            </a:br>
            <a:endParaRPr lang="en-US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2964EDE7-BEC7-40E5-82EF-0684E7474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821" y="681037"/>
            <a:ext cx="22860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592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85DB9-BCFF-44F3-BB4D-5095C9A7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There is not ‘best’ choice!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72555-3566-44B2-8E05-070993C58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Multiple data mining tools are available in market -&gt; pick one based on your need!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2"/>
              </a:rPr>
              <a:t>https://www.softwaretestinghelp.com/data-mining-tools/</a:t>
            </a:r>
            <a:endParaRPr lang="en-US" dirty="0"/>
          </a:p>
          <a:p>
            <a:r>
              <a:rPr lang="en-US" dirty="0">
                <a:hlinkClick r:id="rId3"/>
              </a:rPr>
              <a:t>https://www.analyticsinsight.net/the-top-10-data-mining-tools-of-2018/</a:t>
            </a:r>
            <a:endParaRPr lang="en-US" dirty="0"/>
          </a:p>
          <a:p>
            <a:r>
              <a:rPr lang="en-US" dirty="0">
                <a:hlinkClick r:id="rId4"/>
              </a:rPr>
              <a:t>https://www.guru99.com/best-data-mining-tools.html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3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E198C-D60F-42D6-86C7-945443F51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Mining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2107F-5271-433D-A282-180301DE6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Work Sans"/>
              </a:rPr>
              <a:t>Primary Purpose:  </a:t>
            </a:r>
          </a:p>
          <a:p>
            <a:pPr marL="0" indent="0">
              <a:buNone/>
            </a:pPr>
            <a:r>
              <a:rPr lang="en-US" dirty="0">
                <a:solidFill>
                  <a:srgbClr val="3A3A3A"/>
                </a:solidFill>
                <a:latin typeface="Work Sans"/>
              </a:rPr>
              <a:t>     </a:t>
            </a:r>
            <a:r>
              <a:rPr lang="en-US" sz="2000" dirty="0">
                <a:solidFill>
                  <a:srgbClr val="3A3A3A"/>
                </a:solidFill>
                <a:latin typeface="Work Sans"/>
              </a:rPr>
              <a:t>(</a:t>
            </a:r>
            <a:r>
              <a:rPr lang="en-US" sz="2000" dirty="0" err="1">
                <a:solidFill>
                  <a:srgbClr val="3A3A3A"/>
                </a:solidFill>
                <a:latin typeface="Work Sans"/>
              </a:rPr>
              <a:t>i</a:t>
            </a:r>
            <a:r>
              <a:rPr lang="en-US" sz="2000" dirty="0">
                <a:solidFill>
                  <a:srgbClr val="3A3A3A"/>
                </a:solidFill>
                <a:latin typeface="Work Sans"/>
              </a:rPr>
              <a:t>) discovering patterns among large volumes of data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3A3A3A"/>
                </a:solidFill>
                <a:latin typeface="Work Sans"/>
              </a:rPr>
              <a:t>     (ii) transforming data into more refined/actionable information.</a:t>
            </a:r>
          </a:p>
          <a:p>
            <a:r>
              <a:rPr lang="en-US" dirty="0">
                <a:solidFill>
                  <a:srgbClr val="3A3A3A"/>
                </a:solidFill>
                <a:latin typeface="Work Sans"/>
              </a:rPr>
              <a:t>specific algorithms, statistical analysis, AI &amp; DBMS. </a:t>
            </a:r>
          </a:p>
          <a:p>
            <a:r>
              <a:rPr lang="en-US" b="1" dirty="0"/>
              <a:t>Advanced Features:  </a:t>
            </a:r>
            <a:r>
              <a:rPr lang="en-US" dirty="0"/>
              <a:t>data warehousing &amp; KDD </a:t>
            </a:r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en-US" sz="2200" b="1" dirty="0"/>
              <a:t>Data Warehouse</a:t>
            </a:r>
            <a:r>
              <a:rPr lang="en-US" sz="2200" dirty="0"/>
              <a:t>: A large repository of subject oriented, integrated, a time-variant collection of data used to guide management's decisions.</a:t>
            </a:r>
          </a:p>
          <a:p>
            <a:pPr marL="0" indent="0">
              <a:buNone/>
            </a:pPr>
            <a:r>
              <a:rPr lang="en-US" sz="2200" b="1" dirty="0"/>
              <a:t>    KDD</a:t>
            </a:r>
            <a:r>
              <a:rPr lang="en-US" sz="2200" dirty="0"/>
              <a:t>: The process of discovering most useful knowledge from a collection of large data.</a:t>
            </a:r>
          </a:p>
          <a:p>
            <a:r>
              <a:rPr lang="en-US" dirty="0"/>
              <a:t>numerous data mining tools available in the market -&gt; choose based on your need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395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C34C6-97A2-4B24-9C6D-35332D7FD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#1: Rapid Miner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921F9F-9F78-4387-B042-B4BDDA853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of the best predictive analysis tool </a:t>
            </a:r>
          </a:p>
          <a:p>
            <a:r>
              <a:rPr lang="en-US" dirty="0"/>
              <a:t>written in JAVA </a:t>
            </a:r>
          </a:p>
          <a:p>
            <a:r>
              <a:rPr lang="en-US" dirty="0"/>
              <a:t>provides an integrated environment for deep learning, text mining, machine learning &amp; predictive analysis</a:t>
            </a:r>
          </a:p>
          <a:p>
            <a:r>
              <a:rPr lang="en-US" b="1" dirty="0"/>
              <a:t>Availability:</a:t>
            </a:r>
            <a:r>
              <a:rPr lang="en-US" dirty="0"/>
              <a:t> Open source</a:t>
            </a:r>
          </a:p>
          <a:p>
            <a:r>
              <a:rPr lang="en-US" dirty="0"/>
              <a:t>Link: </a:t>
            </a:r>
            <a:r>
              <a:rPr lang="en-US" dirty="0">
                <a:hlinkClick r:id="rId2"/>
              </a:rPr>
              <a:t>https://rapidminer.com/</a:t>
            </a:r>
            <a:endParaRPr lang="en-US" dirty="0"/>
          </a:p>
        </p:txBody>
      </p:sp>
      <p:pic>
        <p:nvPicPr>
          <p:cNvPr id="1026" name="Picture 2" descr="Rapid Miner Logo">
            <a:extLst>
              <a:ext uri="{FF2B5EF4-FFF2-40B4-BE49-F238E27FC236}">
                <a16:creationId xmlns:a16="http://schemas.microsoft.com/office/drawing/2014/main" id="{B6ED4F61-CDCE-4634-B799-ED972D21A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095" y="575468"/>
            <a:ext cx="211455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272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79B44-2811-4237-B21D-6C0C57F9B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#2: Weka (GUI-based) 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C6DC5-8613-4814-9F51-D2EB39AA6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Work Sans"/>
              </a:rPr>
              <a:t>data analysis and predictive modeling</a:t>
            </a:r>
          </a:p>
          <a:p>
            <a:r>
              <a:rPr lang="en-US" dirty="0">
                <a:latin typeface="Work Sans"/>
              </a:rPr>
              <a:t>contains algorithms and visualization tools for machine learning</a:t>
            </a:r>
          </a:p>
          <a:p>
            <a:r>
              <a:rPr lang="en-US" dirty="0">
                <a:latin typeface="Work Sans"/>
              </a:rPr>
              <a:t>written in JAVA</a:t>
            </a:r>
          </a:p>
          <a:p>
            <a:r>
              <a:rPr lang="en-US" dirty="0">
                <a:latin typeface="Work Sans"/>
              </a:rPr>
              <a:t>supports major data mining tasks including data mining, processing, visualization, regression etc. It works on the assumption that data is available in the form of a flat file.</a:t>
            </a:r>
          </a:p>
          <a:p>
            <a:r>
              <a:rPr lang="en-US" dirty="0">
                <a:latin typeface="Work Sans"/>
              </a:rPr>
              <a:t>can provide access to SQL Databases through database connectivity and can further process the data/results returned by the query.</a:t>
            </a:r>
          </a:p>
          <a:p>
            <a:r>
              <a:rPr lang="en-US" b="1" dirty="0"/>
              <a:t>Availability:</a:t>
            </a:r>
            <a:r>
              <a:rPr lang="en-US" dirty="0"/>
              <a:t> Free software</a:t>
            </a:r>
          </a:p>
          <a:p>
            <a:pPr marL="0" indent="0">
              <a:buNone/>
            </a:pPr>
            <a:endParaRPr lang="en-US" dirty="0">
              <a:solidFill>
                <a:srgbClr val="3A3A3A"/>
              </a:solidFill>
              <a:latin typeface="Work Sans"/>
            </a:endParaRPr>
          </a:p>
          <a:p>
            <a:r>
              <a:rPr lang="en-US" dirty="0">
                <a:solidFill>
                  <a:srgbClr val="3A3A3A"/>
                </a:solidFill>
                <a:latin typeface="Work Sans"/>
              </a:rPr>
              <a:t>Link: </a:t>
            </a:r>
            <a:r>
              <a:rPr lang="en-US" dirty="0">
                <a:hlinkClick r:id="rId2"/>
              </a:rPr>
              <a:t>https://www.cs.waikato.ac.nz/ml/weka/</a:t>
            </a:r>
            <a:endParaRPr lang="en-US" dirty="0">
              <a:solidFill>
                <a:srgbClr val="3A3A3A"/>
              </a:solidFill>
              <a:latin typeface="Work Sans"/>
            </a:endParaRPr>
          </a:p>
          <a:p>
            <a:endParaRPr lang="en-US" dirty="0"/>
          </a:p>
        </p:txBody>
      </p:sp>
      <p:pic>
        <p:nvPicPr>
          <p:cNvPr id="2050" name="Picture 2" descr="Weka Logo">
            <a:extLst>
              <a:ext uri="{FF2B5EF4-FFF2-40B4-BE49-F238E27FC236}">
                <a16:creationId xmlns:a16="http://schemas.microsoft.com/office/drawing/2014/main" id="{12CE4379-8190-4F4F-A3BF-9EB81078E0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808" y="495839"/>
            <a:ext cx="2079316" cy="1031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660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5B21A-497C-4D62-A5FB-098602645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183" y="209482"/>
            <a:ext cx="10515600" cy="1325563"/>
          </a:xfrm>
        </p:spPr>
        <p:txBody>
          <a:bodyPr/>
          <a:lstStyle/>
          <a:p>
            <a:r>
              <a:rPr lang="en-US" b="1" dirty="0"/>
              <a:t>#3: KNIME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9BD90-BD3B-40EC-B2AF-09B90041D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490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best integration platform for data analytics and reporting</a:t>
            </a:r>
          </a:p>
          <a:p>
            <a:r>
              <a:rPr lang="en-US" dirty="0"/>
              <a:t>operates on the concept of the modular data pipeline</a:t>
            </a:r>
          </a:p>
          <a:p>
            <a:r>
              <a:rPr lang="en-US" dirty="0"/>
              <a:t>constitutes of various machine learning and data mining components embedded together</a:t>
            </a:r>
            <a:br>
              <a:rPr lang="en-US" dirty="0"/>
            </a:br>
            <a:endParaRPr lang="en-US" dirty="0"/>
          </a:p>
          <a:p>
            <a:r>
              <a:rPr lang="en-US" dirty="0"/>
              <a:t>widely used for pharmaceutical research. In addition, excellent for customer data analysis, financial data analysis, and business intelligence</a:t>
            </a:r>
          </a:p>
          <a:p>
            <a:r>
              <a:rPr lang="en-US" dirty="0"/>
              <a:t>brilliant features like quick deployment and scaling efficiency. </a:t>
            </a:r>
          </a:p>
          <a:p>
            <a:r>
              <a:rPr lang="en-US" b="1" dirty="0"/>
              <a:t>Availability:</a:t>
            </a:r>
            <a:r>
              <a:rPr lang="en-US" dirty="0"/>
              <a:t> Open Source</a:t>
            </a:r>
          </a:p>
          <a:p>
            <a:r>
              <a:rPr lang="en-US" dirty="0"/>
              <a:t>Link: </a:t>
            </a:r>
            <a:r>
              <a:rPr lang="en-US" dirty="0">
                <a:hlinkClick r:id="rId2"/>
              </a:rPr>
              <a:t> https://www.knime.com/</a:t>
            </a:r>
            <a:endParaRPr lang="en-US" dirty="0"/>
          </a:p>
        </p:txBody>
      </p:sp>
      <p:pic>
        <p:nvPicPr>
          <p:cNvPr id="3076" name="Picture 4" descr="Knime Logo">
            <a:extLst>
              <a:ext uri="{FF2B5EF4-FFF2-40B4-BE49-F238E27FC236}">
                <a16:creationId xmlns:a16="http://schemas.microsoft.com/office/drawing/2014/main" id="{A53D459A-D71B-453E-870D-0474DE48A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951" y="516704"/>
            <a:ext cx="1885950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839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D320-EFDA-4BCA-AE84-5B0508996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#4: Orange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DCECC-C495-4DAD-8587-7F4062423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51" y="169068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Work Sans"/>
              </a:rPr>
              <a:t>machine learning &amp; data mining</a:t>
            </a:r>
          </a:p>
          <a:p>
            <a:r>
              <a:rPr lang="en-US" dirty="0">
                <a:latin typeface="Work Sans"/>
              </a:rPr>
              <a:t>best aids data visualization</a:t>
            </a:r>
          </a:p>
          <a:p>
            <a:r>
              <a:rPr lang="en-US" dirty="0">
                <a:latin typeface="Work Sans"/>
              </a:rPr>
              <a:t>written in Python</a:t>
            </a:r>
            <a:br>
              <a:rPr lang="en-US" dirty="0">
                <a:latin typeface="Work Sans"/>
              </a:rPr>
            </a:br>
            <a:endParaRPr lang="en-US" dirty="0">
              <a:latin typeface="Work Sans"/>
            </a:endParaRPr>
          </a:p>
          <a:p>
            <a:r>
              <a:rPr lang="en-US" dirty="0">
                <a:latin typeface="Work Sans"/>
              </a:rPr>
              <a:t>component-based software, the components are called ‘widgets'. These widgets range from data visualization &amp; pre-processing to an evaluation of algorithms and predictive modeling.</a:t>
            </a:r>
          </a:p>
          <a:p>
            <a:r>
              <a:rPr lang="en-US" b="1" dirty="0"/>
              <a:t>Availability:</a:t>
            </a:r>
            <a:r>
              <a:rPr lang="en-US" dirty="0"/>
              <a:t> Open source</a:t>
            </a:r>
          </a:p>
          <a:p>
            <a:r>
              <a:rPr lang="en-US" dirty="0"/>
              <a:t>Link: </a:t>
            </a:r>
            <a:r>
              <a:rPr lang="en-US" dirty="0">
                <a:hlinkClick r:id="rId2"/>
              </a:rPr>
              <a:t>https://orange.biolab.si/</a:t>
            </a:r>
            <a:endParaRPr lang="en-US" dirty="0"/>
          </a:p>
        </p:txBody>
      </p:sp>
      <p:pic>
        <p:nvPicPr>
          <p:cNvPr id="4098" name="Picture 2" descr="Orange Logo">
            <a:extLst>
              <a:ext uri="{FF2B5EF4-FFF2-40B4-BE49-F238E27FC236}">
                <a16:creationId xmlns:a16="http://schemas.microsoft.com/office/drawing/2014/main" id="{B462A654-9F34-4E28-AF42-9922735F63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420" y="815974"/>
            <a:ext cx="1685925" cy="78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051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618CE-DB61-4261-A6D6-6FE16F553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#5: Apache Mahout 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2CFA2-C23B-463E-B4B4-2F7F26CAC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505" y="1253766"/>
            <a:ext cx="10515600" cy="55076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project developed by </a:t>
            </a:r>
            <a:r>
              <a:rPr lang="en-US" dirty="0">
                <a:hlinkClick r:id="rId2"/>
              </a:rPr>
              <a:t>Apache Foundation</a:t>
            </a:r>
            <a:r>
              <a:rPr lang="en-US" dirty="0"/>
              <a:t> that serves the primary purpose of creating machine learning algorithms</a:t>
            </a:r>
          </a:p>
          <a:p>
            <a:r>
              <a:rPr lang="en-US" dirty="0"/>
              <a:t>focuses mainly on data clustering, classification, and collaborative filtering</a:t>
            </a:r>
            <a:br>
              <a:rPr lang="en-US" dirty="0"/>
            </a:br>
            <a:endParaRPr lang="en-US" dirty="0"/>
          </a:p>
          <a:p>
            <a:r>
              <a:rPr lang="en-US" dirty="0"/>
              <a:t>written in JAVA and includes JAVA libraries to perform mathematical operations like linear algebra and statistics. </a:t>
            </a:r>
          </a:p>
          <a:p>
            <a:r>
              <a:rPr lang="en-US" dirty="0"/>
              <a:t>the algorithms of Mahout have implemented a level above Hadoop through mapping/reducing templates</a:t>
            </a:r>
          </a:p>
          <a:p>
            <a:r>
              <a:rPr lang="en-US" b="1" i="1" dirty="0"/>
              <a:t>To key up, Mahout has the following major features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Extensible programming environment</a:t>
            </a:r>
          </a:p>
          <a:p>
            <a:pPr marL="0" indent="0">
              <a:buNone/>
            </a:pPr>
            <a:r>
              <a:rPr lang="en-US" dirty="0"/>
              <a:t>	Pre-made algorithms</a:t>
            </a:r>
          </a:p>
          <a:p>
            <a:pPr marL="0" indent="0">
              <a:buNone/>
            </a:pPr>
            <a:r>
              <a:rPr lang="en-US" dirty="0"/>
              <a:t>	Math experimentation environment</a:t>
            </a:r>
          </a:p>
          <a:p>
            <a:pPr marL="0" indent="0">
              <a:buNone/>
            </a:pPr>
            <a:r>
              <a:rPr lang="en-US" dirty="0"/>
              <a:t>	GPU computes for performance improvement.</a:t>
            </a:r>
          </a:p>
          <a:p>
            <a:r>
              <a:rPr lang="en-US" b="1" dirty="0"/>
              <a:t>Availability:</a:t>
            </a:r>
            <a:r>
              <a:rPr lang="en-US" dirty="0"/>
              <a:t> Open source</a:t>
            </a:r>
          </a:p>
          <a:p>
            <a:r>
              <a:rPr lang="en-US" dirty="0"/>
              <a:t>Link: </a:t>
            </a:r>
            <a:r>
              <a:rPr lang="en-US" dirty="0">
                <a:hlinkClick r:id="rId3"/>
              </a:rPr>
              <a:t>http://mahout.apache.org/</a:t>
            </a:r>
            <a:endParaRPr lang="en-US" dirty="0"/>
          </a:p>
          <a:p>
            <a:endParaRPr lang="en-US" dirty="0"/>
          </a:p>
        </p:txBody>
      </p:sp>
      <p:pic>
        <p:nvPicPr>
          <p:cNvPr id="5122" name="Picture 2" descr="Apache Mahout Logo">
            <a:extLst>
              <a:ext uri="{FF2B5EF4-FFF2-40B4-BE49-F238E27FC236}">
                <a16:creationId xmlns:a16="http://schemas.microsoft.com/office/drawing/2014/main" id="{F4BA767A-24CB-4921-8E47-7C6448F45E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115" y="313531"/>
            <a:ext cx="261937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471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5D1A9-32DB-4529-8453-ABDD7A3C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#6: Sisense (visualization-based)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C06D7-6431-4352-87A0-6A41364DF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32184" cy="4351338"/>
          </a:xfrm>
        </p:spPr>
        <p:txBody>
          <a:bodyPr>
            <a:normAutofit/>
          </a:bodyPr>
          <a:lstStyle/>
          <a:p>
            <a:r>
              <a:rPr lang="en-US" dirty="0"/>
              <a:t>extremely useful and best suited for Business Intelligence software when it comes to reporting purposes within the organization</a:t>
            </a:r>
          </a:p>
          <a:p>
            <a:r>
              <a:rPr lang="en-US" dirty="0"/>
              <a:t>allows combining data from various sources to build a common repository and further, refines data to generate rich reports that get shared across departments for reporting</a:t>
            </a:r>
          </a:p>
          <a:p>
            <a:r>
              <a:rPr lang="en-US" dirty="0"/>
              <a:t>generates highly visual reports. </a:t>
            </a:r>
          </a:p>
          <a:p>
            <a:r>
              <a:rPr lang="en-US" dirty="0"/>
              <a:t>specially designed for non-technical users. </a:t>
            </a:r>
          </a:p>
          <a:p>
            <a:r>
              <a:rPr lang="en-US" b="1" dirty="0"/>
              <a:t>Availability:</a:t>
            </a:r>
            <a:r>
              <a:rPr lang="en-US" dirty="0"/>
              <a:t> Licensed</a:t>
            </a:r>
          </a:p>
          <a:p>
            <a:r>
              <a:rPr lang="en-US" dirty="0"/>
              <a:t>Link: </a:t>
            </a:r>
            <a:r>
              <a:rPr lang="en-US" dirty="0">
                <a:hlinkClick r:id="rId2"/>
              </a:rPr>
              <a:t>https://www.sisense.com/</a:t>
            </a:r>
            <a:endParaRPr lang="en-US" dirty="0"/>
          </a:p>
        </p:txBody>
      </p:sp>
      <p:pic>
        <p:nvPicPr>
          <p:cNvPr id="6146" name="Picture 2" descr="Sisense Logo">
            <a:extLst>
              <a:ext uri="{FF2B5EF4-FFF2-40B4-BE49-F238E27FC236}">
                <a16:creationId xmlns:a16="http://schemas.microsoft.com/office/drawing/2014/main" id="{B1A9B978-946F-4FE6-852E-66340646B5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676" y="725814"/>
            <a:ext cx="18669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9306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2408B-348F-479B-B4F2-F29973113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#7: SSDT (SQL Server Data Tools)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48EE8-25ED-465C-885C-F0DCCEDD5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 universal, declarative model that expands all the phases of database development in the Visual Studio IDE. Developers use  SSDT transact- a design capability of SQL, to build, maintain, debug and refactor databases</a:t>
            </a:r>
            <a:br>
              <a:rPr lang="en-US" dirty="0"/>
            </a:br>
            <a:endParaRPr lang="en-US" dirty="0"/>
          </a:p>
          <a:p>
            <a:r>
              <a:rPr lang="en-US" dirty="0"/>
              <a:t>a user can work directly with a database or can work directly with a connected database, thus, providing on or off-premise facility</a:t>
            </a:r>
          </a:p>
          <a:p>
            <a:r>
              <a:rPr lang="en-US" dirty="0"/>
              <a:t>users can use visual studio tools for development of databases like IntelliSense, code navigation tools, and programming support via C#, visual basic etc. SSDT provides </a:t>
            </a:r>
            <a:r>
              <a:rPr lang="en-US" b="1" dirty="0"/>
              <a:t>Table Designer</a:t>
            </a:r>
            <a:r>
              <a:rPr lang="en-US" dirty="0"/>
              <a:t> to create new tables as well as edit tables in direct databases as well as connected databases</a:t>
            </a:r>
          </a:p>
          <a:p>
            <a:r>
              <a:rPr lang="en-US" dirty="0"/>
              <a:t>deriving its base from BIDS, which was not compatible with Visual Studio2010, the SSDT BI came into existence and it replaced BIDS</a:t>
            </a:r>
          </a:p>
          <a:p>
            <a:r>
              <a:rPr lang="en-US" b="1" dirty="0"/>
              <a:t>Availability:</a:t>
            </a:r>
            <a:r>
              <a:rPr lang="en-US" dirty="0"/>
              <a:t> Licensed</a:t>
            </a:r>
          </a:p>
          <a:p>
            <a:r>
              <a:rPr lang="en-US" dirty="0"/>
              <a:t>Link: </a:t>
            </a:r>
            <a:r>
              <a:rPr lang="en-US" dirty="0">
                <a:hlinkClick r:id="rId2"/>
              </a:rPr>
              <a:t>https://docs.microsoft.com/en-us/previous-versions/sql/sql-server-data-tools/hh272686(v=vs.103)?redirectedfrom=MSDN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381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885</Words>
  <Application>Microsoft Office PowerPoint</Application>
  <PresentationFormat>Widescreen</PresentationFormat>
  <Paragraphs>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Work Sans</vt:lpstr>
      <vt:lpstr>Office Theme</vt:lpstr>
      <vt:lpstr>Top Data Mining Tools</vt:lpstr>
      <vt:lpstr>Data Mining Concept</vt:lpstr>
      <vt:lpstr>#1: Rapid Miner</vt:lpstr>
      <vt:lpstr>#2: Weka (GUI-based)  </vt:lpstr>
      <vt:lpstr>#3: KNIME   </vt:lpstr>
      <vt:lpstr>#4: Orange </vt:lpstr>
      <vt:lpstr>#5: Apache Mahout  </vt:lpstr>
      <vt:lpstr>#6: Sisense (visualization-based)</vt:lpstr>
      <vt:lpstr>#7: SSDT (SQL Server Data Tools) </vt:lpstr>
      <vt:lpstr>#8: Tanagra </vt:lpstr>
      <vt:lpstr>There is not ‘best’ choice!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Data Mining Tools</dc:title>
  <dc:creator>Titli Sarkar</dc:creator>
  <cp:lastModifiedBy>Titli Sarkar</cp:lastModifiedBy>
  <cp:revision>20</cp:revision>
  <dcterms:created xsi:type="dcterms:W3CDTF">2020-03-16T15:30:50Z</dcterms:created>
  <dcterms:modified xsi:type="dcterms:W3CDTF">2020-03-16T16:23:02Z</dcterms:modified>
</cp:coreProperties>
</file>